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6" r:id="rId1"/>
    <p:sldMasterId id="2147483737" r:id="rId2"/>
    <p:sldMasterId id="2147483738" r:id="rId3"/>
    <p:sldMasterId id="2147483739" r:id="rId4"/>
    <p:sldMasterId id="2147483740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98" r:id="rId14"/>
    <p:sldId id="264" r:id="rId15"/>
    <p:sldId id="29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97" r:id="rId25"/>
    <p:sldId id="273" r:id="rId2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buntu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9ADD8A-BD56-4AE2-936E-A5911DB26614}">
  <a:tblStyle styleId="{8F9ADD8A-BD56-4AE2-936E-A5911DB2661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465F9C6-1D60-43D1-9890-0587AE1CFEE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B5ox94ZFGgI?utm_source=unsplash&amp;utm_medium=referral&amp;utm_content=creditCopyTex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obstacle?utm_source=unsplash&amp;utm_medium=referral&amp;utm_content=creditCopyText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3BK_DyRVf90?utm_source=unsplash&amp;utm_medium=referral&amp;utm_content=creditCopyTex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09" name="Google Shape;5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714022" y="4483254"/>
            <a:ext cx="5712178" cy="4247293"/>
          </a:xfrm>
          <a:prstGeom prst="rect">
            <a:avLst/>
          </a:prstGeom>
        </p:spPr>
        <p:txBody>
          <a:bodyPr spcFirstLastPara="1" wrap="square" lIns="94709" tIns="94709" rIns="94709" bIns="94709" anchor="t" anchorCtr="0">
            <a:noAutofit/>
          </a:bodyPr>
          <a:lstStyle/>
          <a:p>
            <a:r>
              <a:rPr lang="en-US" dirty="0"/>
              <a:t>This is the rubric that faculty members use. It was originally developed by BC Campus. Each faculty member receives an email from the OTN coordinator.</a:t>
            </a:r>
          </a:p>
          <a:p>
            <a:r>
              <a:rPr lang="en-US" dirty="0"/>
              <a:t>We don’t read or edit the reviews before they are posted. We’re taking whatever they tell us is good or bad.</a:t>
            </a:r>
          </a:p>
          <a:p>
            <a:r>
              <a:rPr lang="en-US" dirty="0"/>
              <a:t>Comprehensiveness: text covers all areas and ideas of subject appropriately and provides an effective index / glossary</a:t>
            </a:r>
          </a:p>
          <a:p>
            <a:r>
              <a:rPr lang="en-US" dirty="0"/>
              <a:t>Accuracy: error-free and unbiased.</a:t>
            </a:r>
          </a:p>
          <a:p>
            <a:r>
              <a:rPr lang="en-US" dirty="0"/>
              <a:t>Relevance longevity: up to date, necessary updates will be relatively easy to implement</a:t>
            </a:r>
          </a:p>
          <a:p>
            <a:r>
              <a:rPr lang="en-US" dirty="0"/>
              <a:t>Clarity: lucid, accessible prose and provides adequate context </a:t>
            </a:r>
            <a:r>
              <a:rPr lang="en-US" dirty="0" err="1"/>
              <a:t>fo</a:t>
            </a:r>
            <a:r>
              <a:rPr lang="en-US" dirty="0"/>
              <a:t> any jargon / technical terminology used.</a:t>
            </a:r>
          </a:p>
          <a:p>
            <a:r>
              <a:rPr lang="en-US" dirty="0"/>
              <a:t>Consistency: internally consistent in terms of terminology and framework</a:t>
            </a:r>
          </a:p>
          <a:p>
            <a:r>
              <a:rPr lang="en-US" dirty="0"/>
              <a:t>Modularity: easily and readily divisible into smaller reading sections that can be assigned at </a:t>
            </a:r>
            <a:r>
              <a:rPr lang="en-US" dirty="0" err="1"/>
              <a:t>dif</a:t>
            </a:r>
            <a:r>
              <a:rPr lang="en-US" dirty="0"/>
              <a:t> points within the course. Not overly self-referential, should be easily reorg’d and realigned with various subunits of a course without presenting much disruption to reader.</a:t>
            </a:r>
          </a:p>
          <a:p>
            <a:r>
              <a:rPr lang="en-US" dirty="0"/>
              <a:t>Flow: topics presented in a logical, clear fashion</a:t>
            </a:r>
          </a:p>
          <a:p>
            <a:r>
              <a:rPr lang="en-US" dirty="0"/>
              <a:t>Interface: text is free of sig interface issues (navigation, distortion of images / charts, or other display failures)</a:t>
            </a:r>
          </a:p>
          <a:p>
            <a:r>
              <a:rPr lang="en-US" dirty="0"/>
              <a:t>Grammar: no errors</a:t>
            </a:r>
          </a:p>
          <a:p>
            <a:r>
              <a:rPr lang="en-US" dirty="0"/>
              <a:t>Cultural relevance: not culturally insensitive or offensive in any way. Use examples that are inclusive of a variety of races, ethnicities, and backgrounds</a:t>
            </a:r>
            <a:endParaRPr dirty="0"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8025"/>
            <a:ext cx="6292850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70" name="Google Shape;570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75" name="Google Shape;5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82" name="Google Shape;5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We believe that the answer is in community.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Tim Collins</a:t>
            </a:r>
            <a:r>
              <a:rPr lang="en-US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Unsplash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1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rgbClr val="111111"/>
              </a:buClr>
              <a:buSzPts val="263"/>
              <a:buNone/>
            </a:pPr>
            <a:r>
              <a:rPr lang="en-US">
                <a:solidFill>
                  <a:srgbClr val="111111"/>
                </a:solidFill>
                <a:highlight>
                  <a:srgbClr val="F2F2F2"/>
                </a:highlight>
                <a:latin typeface="Ubuntu"/>
                <a:ea typeface="Ubuntu"/>
                <a:cs typeface="Ubuntu"/>
                <a:sym typeface="Ubuntu"/>
              </a:rPr>
              <a:t>You have this group, and the whole OTN, at your disposal to help you.  You are not alone. </a:t>
            </a:r>
            <a:endParaRPr/>
          </a:p>
          <a:p>
            <a:pPr marL="0" indent="0">
              <a:buClr>
                <a:srgbClr val="111111"/>
              </a:buClr>
              <a:buSzPts val="263"/>
              <a:buNone/>
            </a:pPr>
            <a:r>
              <a:rPr lang="en-US">
                <a:solidFill>
                  <a:srgbClr val="111111"/>
                </a:solidFill>
                <a:highlight>
                  <a:srgbClr val="F2F2F2"/>
                </a:highlight>
                <a:latin typeface="Ubuntu"/>
                <a:ea typeface="Ubuntu"/>
                <a:cs typeface="Ubuntu"/>
                <a:sym typeface="Ubuntu"/>
              </a:rPr>
              <a:t>Google Group!!!</a:t>
            </a:r>
            <a:endParaRPr/>
          </a:p>
          <a:p>
            <a:pPr marL="0" indent="0">
              <a:buSzPts val="263"/>
              <a:buNone/>
            </a:pPr>
            <a:endParaRPr>
              <a:solidFill>
                <a:srgbClr val="111111"/>
              </a:solidFill>
              <a:highlight>
                <a:srgbClr val="F2F2F2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indent="0">
              <a:buClr>
                <a:srgbClr val="111111"/>
              </a:buClr>
              <a:buSzPts val="263"/>
              <a:buNone/>
            </a:pPr>
            <a:r>
              <a:rPr lang="en-US">
                <a:solidFill>
                  <a:srgbClr val="111111"/>
                </a:solidFill>
                <a:highlight>
                  <a:srgbClr val="F2F2F2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u="sng">
                <a:solidFill>
                  <a:schemeClr val="hlink"/>
                </a:solidFill>
                <a:highlight>
                  <a:srgbClr val="F2F2F2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rawpixel.com</a:t>
            </a:r>
            <a:r>
              <a:rPr lang="en-US">
                <a:solidFill>
                  <a:srgbClr val="111111"/>
                </a:solidFill>
                <a:highlight>
                  <a:srgbClr val="F2F2F2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u="sng">
                <a:solidFill>
                  <a:schemeClr val="hlink"/>
                </a:solidFill>
                <a:highlight>
                  <a:srgbClr val="F2F2F2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Unsplash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OTN community describes itself as collaborative, engaged, supportive, welcoming, helpful, open, enthusiastic, inspiring.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80cec074b8_0_1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Partner</a:t>
            </a:r>
            <a:endParaRPr/>
          </a:p>
        </p:txBody>
      </p:sp>
      <p:sp>
        <p:nvSpPr>
          <p:cNvPr id="515" name="Google Shape;515;g80cec074b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450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33" name="Google Shape;6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0cec074b8_0_1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Partner</a:t>
            </a:r>
            <a:endParaRPr/>
          </a:p>
        </p:txBody>
      </p:sp>
      <p:sp>
        <p:nvSpPr>
          <p:cNvPr id="521" name="Google Shape;521;g80cec074b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80cec074b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80cec074b8_0_1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Partner Today, that looks like 119 members, some of which are individual institutions, and some of which are statewide systems or consortia. </a:t>
            </a:r>
          </a:p>
          <a:p>
            <a:pPr marL="0" indent="0">
              <a:buNone/>
            </a:pPr>
            <a:r>
              <a:rPr lang="en-US" dirty="0"/>
              <a:t>Together, we represent more than 1000 campuses.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80cec074b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g80cec074b8_0_1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Partner: Over 600 people trained</a:t>
            </a:r>
          </a:p>
          <a:p>
            <a:pPr marL="0" indent="0">
              <a:buNone/>
            </a:pPr>
            <a:r>
              <a:rPr lang="en-US" dirty="0"/>
              <a:t>This gives you an idea of the span of our community, reaching states in every part of the country.</a:t>
            </a:r>
          </a:p>
          <a:p>
            <a:pPr marL="0" indent="0">
              <a:buNone/>
            </a:pPr>
            <a:r>
              <a:rPr lang="en-US" dirty="0"/>
              <a:t>(Blue = consortia; red = institutional member)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0cec074b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g80cec074b8_0_1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r>
              <a:rPr lang="en-US" dirty="0"/>
              <a:t>And we extend beyond the US. We are also working with institutions in Australia to build open education programming there as well.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7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SzPts val="3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The library launched in April, 2012, and it's been growing ever since. So far this year the Open Textbook Library has been visited more than 60,000 times a month. That's more than five times the visits just three years ago. There are other milestones, too. Recently we added the 1,000th textbook review.</a:t>
            </a:r>
            <a:endParaRPr/>
          </a:p>
        </p:txBody>
      </p:sp>
      <p:sp>
        <p:nvSpPr>
          <p:cNvPr id="548" name="Google Shape;548;p7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714022" y="4483254"/>
            <a:ext cx="5712178" cy="4247293"/>
          </a:xfrm>
          <a:prstGeom prst="rect">
            <a:avLst/>
          </a:prstGeom>
        </p:spPr>
        <p:txBody>
          <a:bodyPr spcFirstLastPara="1" wrap="square" lIns="94709" tIns="94709" rIns="94709" bIns="94709" anchor="t" anchorCtr="0">
            <a:noAutofit/>
          </a:bodyPr>
          <a:lstStyle/>
          <a:p>
            <a:pPr>
              <a:buClr>
                <a:schemeClr val="dk1"/>
              </a:buClr>
              <a:buSzPct val="91666"/>
            </a:pPr>
            <a:r>
              <a:rPr lang="en-US" dirty="0"/>
              <a:t>Faculty member can manipulate, re-order content. They can make choices.</a:t>
            </a:r>
          </a:p>
          <a:p>
            <a:pPr>
              <a:buClr>
                <a:schemeClr val="dk1"/>
              </a:buClr>
              <a:buSzPct val="91666"/>
            </a:pPr>
            <a:r>
              <a:rPr lang="en-US" dirty="0"/>
              <a:t>Materials for our courses can be shared with everyone. The OTL content is used around the globe.</a:t>
            </a:r>
          </a:p>
          <a:p>
            <a:pPr marL="161766" indent="0">
              <a:buNone/>
            </a:pPr>
            <a:endParaRPr dirty="0"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8025"/>
            <a:ext cx="6292850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5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3701349"/>
            <a:ext cx="7772400" cy="5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4322401"/>
            <a:ext cx="6400800" cy="5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163023"/>
            <a:ext cx="4572000" cy="33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81964" y="2110979"/>
            <a:ext cx="838007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2588" y="4773309"/>
            <a:ext cx="7002462" cy="28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Center">
  <p:cSld name="1_Title - Cent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53028" y="2110979"/>
            <a:ext cx="84379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382588" y="4773309"/>
            <a:ext cx="7002462" cy="28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385208" y="205979"/>
            <a:ext cx="73015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336221" y="280989"/>
            <a:ext cx="2666999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4082143" y="280990"/>
            <a:ext cx="4604657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1336221" y="1152528"/>
            <a:ext cx="2666999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Center">
  <p:cSld name="2_Title - Cent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62000" y="1976438"/>
            <a:ext cx="7620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Center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762000" y="1976438"/>
            <a:ext cx="76200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Center">
  <p:cSld name="1_Title - Center">
    <p:bg>
      <p:bgPr>
        <a:gradFill>
          <a:gsLst>
            <a:gs pos="0">
              <a:srgbClr val="EC2B8D"/>
            </a:gs>
            <a:gs pos="100000">
              <a:srgbClr val="92278F"/>
            </a:gs>
          </a:gsLst>
          <a:lin ang="2700006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53028" y="2110978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bg>
      <p:bgPr>
        <a:gradFill>
          <a:gsLst>
            <a:gs pos="0">
              <a:srgbClr val="F25929"/>
            </a:gs>
            <a:gs pos="100000">
              <a:srgbClr val="FCB040"/>
            </a:gs>
          </a:gsLst>
          <a:lin ang="2700006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81963" y="2110978"/>
            <a:ext cx="838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1286359" y="-30997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- Center">
  <p:cSld name="3_Title - Center">
    <p:bg>
      <p:bgPr>
        <a:gradFill>
          <a:gsLst>
            <a:gs pos="0">
              <a:srgbClr val="F25929"/>
            </a:gs>
            <a:gs pos="100000">
              <a:srgbClr val="FCB040"/>
            </a:gs>
          </a:gsLst>
          <a:lin ang="2700006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81962" y="2110977"/>
            <a:ext cx="838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82587" y="4773307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 rot="5400000">
            <a:off x="6012599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05605"/>
            <a:ext cx="6336792" cy="1993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2037143" y="2544259"/>
            <a:ext cx="6457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2037143" y="3773347"/>
            <a:ext cx="6457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0" y="2395728"/>
            <a:ext cx="9144000" cy="2747700"/>
          </a:xfrm>
          <a:prstGeom prst="rect">
            <a:avLst/>
          </a:prstGeom>
          <a:solidFill>
            <a:srgbClr val="404041">
              <a:alpha val="470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5675950" y="1200150"/>
            <a:ext cx="301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●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○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■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●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○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1213756" y="445025"/>
            <a:ext cx="761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1213756" y="1152475"/>
            <a:ext cx="761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●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○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■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●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○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200"/>
              <a:buFont typeface="Avenir"/>
              <a:buNone/>
              <a:defRPr sz="4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●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○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■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●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○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81509"/>
            <a:ext cx="4572000" cy="33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1385208" y="1151334"/>
            <a:ext cx="351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2"/>
          </p:nvPr>
        </p:nvSpPr>
        <p:spPr>
          <a:xfrm>
            <a:off x="1385207" y="1631155"/>
            <a:ext cx="351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3"/>
          </p:nvPr>
        </p:nvSpPr>
        <p:spPr>
          <a:xfrm>
            <a:off x="5083628" y="1151334"/>
            <a:ext cx="360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4"/>
          </p:nvPr>
        </p:nvSpPr>
        <p:spPr>
          <a:xfrm>
            <a:off x="5083628" y="1631155"/>
            <a:ext cx="360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3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Char char="○"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05605"/>
            <a:ext cx="6336792" cy="199339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2037143" y="2544259"/>
            <a:ext cx="6457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2037143" y="3773347"/>
            <a:ext cx="6457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0"/>
          <p:cNvSpPr/>
          <p:nvPr/>
        </p:nvSpPr>
        <p:spPr>
          <a:xfrm>
            <a:off x="0" y="2395728"/>
            <a:ext cx="9144000" cy="2747700"/>
          </a:xfrm>
          <a:prstGeom prst="rect">
            <a:avLst/>
          </a:prstGeom>
          <a:solidFill>
            <a:srgbClr val="404041">
              <a:alpha val="470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Center">
  <p:cSld name="1_Title - Center">
    <p:bg>
      <p:bgPr>
        <a:gradFill>
          <a:gsLst>
            <a:gs pos="0">
              <a:srgbClr val="EC2B8D"/>
            </a:gs>
            <a:gs pos="100000">
              <a:srgbClr val="92278F"/>
            </a:gs>
          </a:gsLst>
          <a:lin ang="2700006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353028" y="2110978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Center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762000" y="1976438"/>
            <a:ext cx="76200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641972"/>
            <a:ext cx="4572000" cy="33802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/>
          <p:nvPr/>
        </p:nvSpPr>
        <p:spPr>
          <a:xfrm>
            <a:off x="5278056" y="210515"/>
            <a:ext cx="3657599" cy="4722471"/>
          </a:xfrm>
          <a:prstGeom prst="rect">
            <a:avLst/>
          </a:prstGeom>
          <a:gradFill>
            <a:gsLst>
              <a:gs pos="0">
                <a:srgbClr val="92278F"/>
              </a:gs>
              <a:gs pos="100000">
                <a:srgbClr val="EC2B8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5463248" y="1458409"/>
            <a:ext cx="3333511" cy="162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5463248" y="3321934"/>
            <a:ext cx="3333511" cy="140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"/>
          </p:nvPr>
        </p:nvSpPr>
        <p:spPr>
          <a:xfrm>
            <a:off x="1385208" y="1150491"/>
            <a:ext cx="34263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body" idx="2"/>
          </p:nvPr>
        </p:nvSpPr>
        <p:spPr>
          <a:xfrm>
            <a:off x="5018314" y="1150491"/>
            <a:ext cx="3668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bg>
      <p:bgPr>
        <a:gradFill>
          <a:gsLst>
            <a:gs pos="0">
              <a:srgbClr val="F25929"/>
            </a:gs>
            <a:gs pos="100000">
              <a:srgbClr val="FCB040"/>
            </a:gs>
          </a:gsLst>
          <a:lin ang="2700006" scaled="0"/>
        </a:gra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381963" y="2110978"/>
            <a:ext cx="838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5"/>
          <p:cNvSpPr txBox="1"/>
          <p:nvPr/>
        </p:nvSpPr>
        <p:spPr>
          <a:xfrm>
            <a:off x="1286359" y="-30997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- Center">
  <p:cSld name="3_Title - Center">
    <p:bg>
      <p:bgPr>
        <a:gradFill>
          <a:gsLst>
            <a:gs pos="0">
              <a:srgbClr val="F25929"/>
            </a:gs>
            <a:gs pos="100000">
              <a:srgbClr val="FCB040"/>
            </a:gs>
          </a:gsLst>
          <a:lin ang="2700006" scaled="0"/>
        </a:gra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381962" y="2110977"/>
            <a:ext cx="838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body" idx="1"/>
          </p:nvPr>
        </p:nvSpPr>
        <p:spPr>
          <a:xfrm>
            <a:off x="382587" y="4773307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 rot="5400000">
            <a:off x="6012599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5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"/>
          <p:cNvSpPr txBox="1">
            <a:spLocks noGrp="1"/>
          </p:cNvSpPr>
          <p:nvPr>
            <p:ph type="title"/>
          </p:nvPr>
        </p:nvSpPr>
        <p:spPr>
          <a:xfrm>
            <a:off x="1213756" y="445025"/>
            <a:ext cx="761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body" idx="1"/>
          </p:nvPr>
        </p:nvSpPr>
        <p:spPr>
          <a:xfrm>
            <a:off x="1213756" y="1152475"/>
            <a:ext cx="761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●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○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■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●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○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5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/>
          <p:nvPr/>
        </p:nvSpPr>
        <p:spPr>
          <a:xfrm>
            <a:off x="0" y="-7144"/>
            <a:ext cx="9144000" cy="2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"/>
          </p:nvPr>
        </p:nvSpPr>
        <p:spPr>
          <a:xfrm>
            <a:off x="312058" y="1047751"/>
            <a:ext cx="84972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title"/>
          </p:nvPr>
        </p:nvSpPr>
        <p:spPr>
          <a:xfrm>
            <a:off x="230415" y="-71089"/>
            <a:ext cx="82296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200"/>
              <a:buFont typeface="Avenir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5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5208" y="1156607"/>
            <a:ext cx="730159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" name="Google Shape;40;p6"/>
          <p:cNvGraphicFramePr/>
          <p:nvPr/>
        </p:nvGraphicFramePr>
        <p:xfrm>
          <a:off x="416561" y="105741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{8F9ADD8A-BD56-4AE2-936E-A5911DB26614}</a:tableStyleId>
              </a:tblPr>
              <a:tblGrid>
                <a:gridCol w="175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6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9:00 – 9:45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Welcome, Introductions, Workshop Goals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Review of CUNY Initiatives + Data</a:t>
                      </a: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9:45 – 10:45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Identifying obstacles to open textbook adoptions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10:45 – 11:00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Break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11: 00 – 11:30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Tools &amp; resources for open textbook programming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11:30 – 12:15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Lunch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12:15 – 2:15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Workshop training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2:15 – 2:30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Break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2:30 – 3:30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Strategies for addressing common challenges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3:30 – 4:30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do I do now?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200"/>
              <a:buFont typeface="Avenir"/>
              <a:buNone/>
              <a:defRPr sz="4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9pPr>
          </a:lstStyle>
          <a:p>
            <a:endParaRPr/>
          </a:p>
        </p:txBody>
      </p:sp>
      <p:sp>
        <p:nvSpPr>
          <p:cNvPr id="296" name="Google Shape;296;p5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100"/>
              <a:buFont typeface="Avenir"/>
              <a:buNone/>
              <a:defRPr sz="21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●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○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■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●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○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81509"/>
            <a:ext cx="4572000" cy="33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55"/>
          <p:cNvSpPr txBox="1">
            <a:spLocks noGrp="1"/>
          </p:cNvSpPr>
          <p:nvPr>
            <p:ph type="body" idx="1"/>
          </p:nvPr>
        </p:nvSpPr>
        <p:spPr>
          <a:xfrm>
            <a:off x="1385208" y="1151334"/>
            <a:ext cx="351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2"/>
          </p:nvPr>
        </p:nvSpPr>
        <p:spPr>
          <a:xfrm>
            <a:off x="1385207" y="1631155"/>
            <a:ext cx="351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55"/>
          <p:cNvSpPr txBox="1">
            <a:spLocks noGrp="1"/>
          </p:cNvSpPr>
          <p:nvPr>
            <p:ph type="body" idx="3"/>
          </p:nvPr>
        </p:nvSpPr>
        <p:spPr>
          <a:xfrm>
            <a:off x="5083628" y="1151334"/>
            <a:ext cx="360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5"/>
          <p:cNvSpPr txBox="1">
            <a:spLocks noGrp="1"/>
          </p:cNvSpPr>
          <p:nvPr>
            <p:ph type="body" idx="4"/>
          </p:nvPr>
        </p:nvSpPr>
        <p:spPr>
          <a:xfrm>
            <a:off x="5083628" y="1631155"/>
            <a:ext cx="360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5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Char char="○"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7" name="Google Shape;31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8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9" name="Google Shape;329;p58"/>
          <p:cNvSpPr txBox="1">
            <a:spLocks noGrp="1"/>
          </p:cNvSpPr>
          <p:nvPr>
            <p:ph type="body" idx="1"/>
          </p:nvPr>
        </p:nvSpPr>
        <p:spPr>
          <a:xfrm>
            <a:off x="1385208" y="1156607"/>
            <a:ext cx="7301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0" name="Google Shape;33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 type="twoObj">
  <p:cSld name="TWO_OBJECT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59"/>
          <p:cNvSpPr txBox="1">
            <a:spLocks noGrp="1"/>
          </p:cNvSpPr>
          <p:nvPr>
            <p:ph type="body" idx="1"/>
          </p:nvPr>
        </p:nvSpPr>
        <p:spPr>
          <a:xfrm>
            <a:off x="1385208" y="1150491"/>
            <a:ext cx="34263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59"/>
          <p:cNvSpPr txBox="1">
            <a:spLocks noGrp="1"/>
          </p:cNvSpPr>
          <p:nvPr>
            <p:ph type="body" idx="2"/>
          </p:nvPr>
        </p:nvSpPr>
        <p:spPr>
          <a:xfrm>
            <a:off x="5018314" y="1150491"/>
            <a:ext cx="3668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Google Shape;3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/>
          <p:nvPr/>
        </p:nvSpPr>
        <p:spPr>
          <a:xfrm>
            <a:off x="0" y="2395725"/>
            <a:ext cx="9144000" cy="2747700"/>
          </a:xfrm>
          <a:prstGeom prst="rect">
            <a:avLst/>
          </a:prstGeom>
          <a:solidFill>
            <a:srgbClr val="404041">
              <a:alpha val="470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05605"/>
            <a:ext cx="6336900" cy="19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0"/>
          <p:cNvSpPr txBox="1">
            <a:spLocks noGrp="1"/>
          </p:cNvSpPr>
          <p:nvPr>
            <p:ph type="title"/>
          </p:nvPr>
        </p:nvSpPr>
        <p:spPr>
          <a:xfrm>
            <a:off x="2037143" y="2544259"/>
            <a:ext cx="6457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/>
          <p:nvPr/>
        </p:nvSpPr>
        <p:spPr>
          <a:xfrm>
            <a:off x="5278050" y="210525"/>
            <a:ext cx="3657600" cy="4567800"/>
          </a:xfrm>
          <a:prstGeom prst="rect">
            <a:avLst/>
          </a:prstGeom>
          <a:gradFill>
            <a:gsLst>
              <a:gs pos="0">
                <a:srgbClr val="92278F"/>
              </a:gs>
              <a:gs pos="100000">
                <a:srgbClr val="EC2B8D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641972"/>
            <a:ext cx="4572000" cy="33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1"/>
          <p:cNvSpPr txBox="1">
            <a:spLocks noGrp="1"/>
          </p:cNvSpPr>
          <p:nvPr>
            <p:ph type="ctrTitle"/>
          </p:nvPr>
        </p:nvSpPr>
        <p:spPr>
          <a:xfrm>
            <a:off x="5463248" y="1458409"/>
            <a:ext cx="3333600" cy="1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subTitle" idx="1"/>
          </p:nvPr>
        </p:nvSpPr>
        <p:spPr>
          <a:xfrm>
            <a:off x="5463250" y="3321925"/>
            <a:ext cx="33336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 txBox="1">
            <a:spLocks noGrp="1"/>
          </p:cNvSpPr>
          <p:nvPr>
            <p:ph type="ctrTitle"/>
          </p:nvPr>
        </p:nvSpPr>
        <p:spPr>
          <a:xfrm>
            <a:off x="685800" y="3701349"/>
            <a:ext cx="777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7" name="Google Shape;347;p62"/>
          <p:cNvSpPr txBox="1">
            <a:spLocks noGrp="1"/>
          </p:cNvSpPr>
          <p:nvPr>
            <p:ph type="subTitle" idx="1"/>
          </p:nvPr>
        </p:nvSpPr>
        <p:spPr>
          <a:xfrm>
            <a:off x="1371600" y="4141726"/>
            <a:ext cx="640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8" name="Google Shape;34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163023"/>
            <a:ext cx="4572000" cy="33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1_Title - Center">
    <p:bg>
      <p:bgPr>
        <a:noFill/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C2B8D"/>
              </a:gs>
              <a:gs pos="100000">
                <a:srgbClr val="92278F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3"/>
          <p:cNvSpPr txBox="1">
            <a:spLocks noGrp="1"/>
          </p:cNvSpPr>
          <p:nvPr>
            <p:ph type="title"/>
          </p:nvPr>
        </p:nvSpPr>
        <p:spPr>
          <a:xfrm>
            <a:off x="353028" y="2110979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2" name="Google Shape;352;p63"/>
          <p:cNvSpPr txBox="1">
            <a:spLocks noGrp="1"/>
          </p:cNvSpPr>
          <p:nvPr>
            <p:ph type="body" idx="1"/>
          </p:nvPr>
        </p:nvSpPr>
        <p:spPr>
          <a:xfrm>
            <a:off x="382588" y="4773309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ogo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5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5208" y="1150491"/>
            <a:ext cx="3426278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018314" y="1150491"/>
            <a:ext cx="3668485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>
  <p:cSld name="Title - Center">
    <p:bg>
      <p:bgPr>
        <a:noFill/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25929"/>
              </a:gs>
              <a:gs pos="100000">
                <a:srgbClr val="FCB040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6"/>
          <p:cNvSpPr txBox="1">
            <a:spLocks noGrp="1"/>
          </p:cNvSpPr>
          <p:nvPr>
            <p:ph type="title"/>
          </p:nvPr>
        </p:nvSpPr>
        <p:spPr>
          <a:xfrm>
            <a:off x="381964" y="2110979"/>
            <a:ext cx="838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66"/>
          <p:cNvSpPr txBox="1">
            <a:spLocks noGrp="1"/>
          </p:cNvSpPr>
          <p:nvPr>
            <p:ph type="body" idx="1"/>
          </p:nvPr>
        </p:nvSpPr>
        <p:spPr>
          <a:xfrm>
            <a:off x="382588" y="4773309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7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Center" type="tx">
  <p:cSld name="TITLE_AND_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9"/>
          <p:cNvSpPr txBox="1">
            <a:spLocks noGrp="1"/>
          </p:cNvSpPr>
          <p:nvPr>
            <p:ph type="title"/>
          </p:nvPr>
        </p:nvSpPr>
        <p:spPr>
          <a:xfrm>
            <a:off x="762000" y="1976438"/>
            <a:ext cx="76200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TITLE_AND_BODY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9" name="Google Shape;369;p7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2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5" name="Google Shape;375;p72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4"/>
          <p:cNvSpPr txBox="1">
            <a:spLocks noGrp="1"/>
          </p:cNvSpPr>
          <p:nvPr>
            <p:ph type="title"/>
          </p:nvPr>
        </p:nvSpPr>
        <p:spPr>
          <a:xfrm>
            <a:off x="1336221" y="280989"/>
            <a:ext cx="26670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4" name="Google Shape;384;p74"/>
          <p:cNvSpPr txBox="1">
            <a:spLocks noGrp="1"/>
          </p:cNvSpPr>
          <p:nvPr>
            <p:ph type="body" idx="1"/>
          </p:nvPr>
        </p:nvSpPr>
        <p:spPr>
          <a:xfrm>
            <a:off x="4082143" y="280990"/>
            <a:ext cx="4604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74"/>
          <p:cNvSpPr txBox="1">
            <a:spLocks noGrp="1"/>
          </p:cNvSpPr>
          <p:nvPr>
            <p:ph type="body" idx="2"/>
          </p:nvPr>
        </p:nvSpPr>
        <p:spPr>
          <a:xfrm>
            <a:off x="1336221" y="1152528"/>
            <a:ext cx="26670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9" name="Google Shape;389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- Center">
  <p:cSld name="3_Title - Center">
    <p:bg>
      <p:bgPr>
        <a:gradFill>
          <a:gsLst>
            <a:gs pos="0">
              <a:srgbClr val="EC2B8D"/>
            </a:gs>
            <a:gs pos="100000">
              <a:srgbClr val="92278F"/>
            </a:gs>
          </a:gsLst>
          <a:lin ang="27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53028" y="2110978"/>
            <a:ext cx="843794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461" cy="28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5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75"/>
          <p:cNvSpPr txBox="1">
            <a:spLocks noGrp="1"/>
          </p:cNvSpPr>
          <p:nvPr>
            <p:ph type="body" idx="1"/>
          </p:nvPr>
        </p:nvSpPr>
        <p:spPr>
          <a:xfrm>
            <a:off x="1385208" y="1151334"/>
            <a:ext cx="351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75"/>
          <p:cNvSpPr txBox="1">
            <a:spLocks noGrp="1"/>
          </p:cNvSpPr>
          <p:nvPr>
            <p:ph type="body" idx="2"/>
          </p:nvPr>
        </p:nvSpPr>
        <p:spPr>
          <a:xfrm>
            <a:off x="1385207" y="1631155"/>
            <a:ext cx="351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75"/>
          <p:cNvSpPr txBox="1">
            <a:spLocks noGrp="1"/>
          </p:cNvSpPr>
          <p:nvPr>
            <p:ph type="body" idx="3"/>
          </p:nvPr>
        </p:nvSpPr>
        <p:spPr>
          <a:xfrm>
            <a:off x="5083628" y="1151334"/>
            <a:ext cx="360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body" idx="4"/>
          </p:nvPr>
        </p:nvSpPr>
        <p:spPr>
          <a:xfrm>
            <a:off x="5083628" y="1631155"/>
            <a:ext cx="360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9" name="Google Shape;399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6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7"/>
          <p:cNvSpPr txBox="1">
            <a:spLocks noGrp="1"/>
          </p:cNvSpPr>
          <p:nvPr>
            <p:ph type="ctrTitle"/>
          </p:nvPr>
        </p:nvSpPr>
        <p:spPr>
          <a:xfrm>
            <a:off x="685800" y="3701349"/>
            <a:ext cx="777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77"/>
          <p:cNvSpPr txBox="1">
            <a:spLocks noGrp="1"/>
          </p:cNvSpPr>
          <p:nvPr>
            <p:ph type="subTitle" idx="1"/>
          </p:nvPr>
        </p:nvSpPr>
        <p:spPr>
          <a:xfrm>
            <a:off x="1371600" y="4322401"/>
            <a:ext cx="640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7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7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163023"/>
            <a:ext cx="4572000" cy="33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641972"/>
            <a:ext cx="4572000" cy="338023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78"/>
          <p:cNvSpPr/>
          <p:nvPr/>
        </p:nvSpPr>
        <p:spPr>
          <a:xfrm>
            <a:off x="5278056" y="210515"/>
            <a:ext cx="3657600" cy="4722600"/>
          </a:xfrm>
          <a:prstGeom prst="rect">
            <a:avLst/>
          </a:prstGeom>
          <a:gradFill>
            <a:gsLst>
              <a:gs pos="0">
                <a:srgbClr val="92278F"/>
              </a:gs>
              <a:gs pos="100000">
                <a:srgbClr val="EC2B8D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8"/>
          <p:cNvSpPr txBox="1">
            <a:spLocks noGrp="1"/>
          </p:cNvSpPr>
          <p:nvPr>
            <p:ph type="ctrTitle"/>
          </p:nvPr>
        </p:nvSpPr>
        <p:spPr>
          <a:xfrm>
            <a:off x="5463248" y="1458409"/>
            <a:ext cx="3333600" cy="1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8" name="Google Shape;418;p78"/>
          <p:cNvSpPr txBox="1">
            <a:spLocks noGrp="1"/>
          </p:cNvSpPr>
          <p:nvPr>
            <p:ph type="subTitle" idx="1"/>
          </p:nvPr>
        </p:nvSpPr>
        <p:spPr>
          <a:xfrm>
            <a:off x="5463248" y="3321934"/>
            <a:ext cx="33336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9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4" name="Google Shape;424;p79"/>
          <p:cNvSpPr txBox="1">
            <a:spLocks noGrp="1"/>
          </p:cNvSpPr>
          <p:nvPr>
            <p:ph type="body" idx="1"/>
          </p:nvPr>
        </p:nvSpPr>
        <p:spPr>
          <a:xfrm>
            <a:off x="1385208" y="1156607"/>
            <a:ext cx="7301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7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8" name="Google Shape;42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9" name="Google Shape;429;p79"/>
          <p:cNvGraphicFramePr/>
          <p:nvPr/>
        </p:nvGraphicFramePr>
        <p:xfrm>
          <a:off x="416561" y="105741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{4465F9C6-1D60-43D1-9890-0587AE1CFEE3}</a:tableStyleId>
              </a:tblPr>
              <a:tblGrid>
                <a:gridCol w="175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9:00 – 9:45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Welcome, Introductions, Workshop Goals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Review of CUNY Initiatives + Data</a:t>
                      </a: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16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9:45 – 10:45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Identifying obstacles to open textbook adoptions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10:45 – 11:00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Break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11: 00 – 11:30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Tools &amp; resources for open textbook programming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11:30 – 12:15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Lunch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12:15 – 2:15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Workshop training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2:15 – 2:30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Break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2:30 – 3:30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Strategies for addressing common challenges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3:30 – 4:30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What do I do now?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0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2" name="Google Shape;432;p80"/>
          <p:cNvSpPr txBox="1">
            <a:spLocks noGrp="1"/>
          </p:cNvSpPr>
          <p:nvPr>
            <p:ph type="body" idx="1"/>
          </p:nvPr>
        </p:nvSpPr>
        <p:spPr>
          <a:xfrm>
            <a:off x="1385208" y="1150491"/>
            <a:ext cx="34263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80"/>
          <p:cNvSpPr txBox="1">
            <a:spLocks noGrp="1"/>
          </p:cNvSpPr>
          <p:nvPr>
            <p:ph type="body" idx="2"/>
          </p:nvPr>
        </p:nvSpPr>
        <p:spPr>
          <a:xfrm>
            <a:off x="5018314" y="1150491"/>
            <a:ext cx="3668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8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8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7" name="Google Shape;43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- Center">
  <p:cSld name="3_Title - Center">
    <p:bg>
      <p:bgPr>
        <a:gradFill>
          <a:gsLst>
            <a:gs pos="0">
              <a:srgbClr val="EC2B8D"/>
            </a:gs>
            <a:gs pos="100000">
              <a:srgbClr val="92278F"/>
            </a:gs>
          </a:gsLst>
          <a:lin ang="2700006" scaled="0"/>
        </a:gra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1"/>
          <p:cNvSpPr txBox="1">
            <a:spLocks noGrp="1"/>
          </p:cNvSpPr>
          <p:nvPr>
            <p:ph type="title"/>
          </p:nvPr>
        </p:nvSpPr>
        <p:spPr>
          <a:xfrm>
            <a:off x="353028" y="2110978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0" name="Google Shape;440;p81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■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●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x">
  <p:cSld name="TITLE_AND_BODY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6" name="Google Shape;446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05605"/>
            <a:ext cx="6336792" cy="1993392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4"/>
          <p:cNvSpPr txBox="1">
            <a:spLocks noGrp="1"/>
          </p:cNvSpPr>
          <p:nvPr>
            <p:ph type="title"/>
          </p:nvPr>
        </p:nvSpPr>
        <p:spPr>
          <a:xfrm>
            <a:off x="2037143" y="2544259"/>
            <a:ext cx="6457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0" name="Google Shape;450;p84"/>
          <p:cNvSpPr txBox="1">
            <a:spLocks noGrp="1"/>
          </p:cNvSpPr>
          <p:nvPr>
            <p:ph type="body" idx="1"/>
          </p:nvPr>
        </p:nvSpPr>
        <p:spPr>
          <a:xfrm>
            <a:off x="2037143" y="3773347"/>
            <a:ext cx="6457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8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8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84"/>
          <p:cNvSpPr/>
          <p:nvPr/>
        </p:nvSpPr>
        <p:spPr>
          <a:xfrm>
            <a:off x="0" y="2395728"/>
            <a:ext cx="9144000" cy="2747700"/>
          </a:xfrm>
          <a:prstGeom prst="rect">
            <a:avLst/>
          </a:prstGeom>
          <a:solidFill>
            <a:srgbClr val="404041">
              <a:alpha val="471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5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7" name="Google Shape;457;p85"/>
          <p:cNvSpPr txBox="1">
            <a:spLocks noGrp="1"/>
          </p:cNvSpPr>
          <p:nvPr>
            <p:ph type="body" idx="1"/>
          </p:nvPr>
        </p:nvSpPr>
        <p:spPr>
          <a:xfrm>
            <a:off x="1385208" y="1151335"/>
            <a:ext cx="351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85"/>
          <p:cNvSpPr txBox="1">
            <a:spLocks noGrp="1"/>
          </p:cNvSpPr>
          <p:nvPr>
            <p:ph type="body" idx="2"/>
          </p:nvPr>
        </p:nvSpPr>
        <p:spPr>
          <a:xfrm>
            <a:off x="1385207" y="1631156"/>
            <a:ext cx="351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85"/>
          <p:cNvSpPr txBox="1">
            <a:spLocks noGrp="1"/>
          </p:cNvSpPr>
          <p:nvPr>
            <p:ph type="body" idx="3"/>
          </p:nvPr>
        </p:nvSpPr>
        <p:spPr>
          <a:xfrm>
            <a:off x="5083629" y="1151335"/>
            <a:ext cx="3603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85"/>
          <p:cNvSpPr txBox="1">
            <a:spLocks noGrp="1"/>
          </p:cNvSpPr>
          <p:nvPr>
            <p:ph type="body" idx="4"/>
          </p:nvPr>
        </p:nvSpPr>
        <p:spPr>
          <a:xfrm>
            <a:off x="5083629" y="1631156"/>
            <a:ext cx="36033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1" name="Google Shape;461;p8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8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8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4" name="Google Shape;46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05605"/>
            <a:ext cx="6336792" cy="199339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037143" y="2544259"/>
            <a:ext cx="645757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037143" y="3773347"/>
            <a:ext cx="6457569" cy="84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0" y="2395728"/>
            <a:ext cx="9144000" cy="2747772"/>
          </a:xfrm>
          <a:prstGeom prst="rect">
            <a:avLst/>
          </a:prstGeom>
          <a:solidFill>
            <a:srgbClr val="404041">
              <a:alpha val="431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6"/>
          <p:cNvSpPr txBox="1">
            <a:spLocks noGrp="1"/>
          </p:cNvSpPr>
          <p:nvPr>
            <p:ph type="title"/>
          </p:nvPr>
        </p:nvSpPr>
        <p:spPr>
          <a:xfrm>
            <a:off x="381964" y="2110979"/>
            <a:ext cx="838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7" name="Google Shape;467;p86"/>
          <p:cNvSpPr txBox="1">
            <a:spLocks noGrp="1"/>
          </p:cNvSpPr>
          <p:nvPr>
            <p:ph type="body" idx="1"/>
          </p:nvPr>
        </p:nvSpPr>
        <p:spPr>
          <a:xfrm>
            <a:off x="382588" y="4773309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Center">
  <p:cSld name="1_Title - Center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 txBox="1">
            <a:spLocks noGrp="1"/>
          </p:cNvSpPr>
          <p:nvPr>
            <p:ph type="title"/>
          </p:nvPr>
        </p:nvSpPr>
        <p:spPr>
          <a:xfrm>
            <a:off x="353028" y="2110979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0" name="Google Shape;470;p87"/>
          <p:cNvSpPr txBox="1">
            <a:spLocks noGrp="1"/>
          </p:cNvSpPr>
          <p:nvPr>
            <p:ph type="body" idx="1"/>
          </p:nvPr>
        </p:nvSpPr>
        <p:spPr>
          <a:xfrm>
            <a:off x="382588" y="4773309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8"/>
          <p:cNvSpPr txBox="1">
            <a:spLocks noGrp="1"/>
          </p:cNvSpPr>
          <p:nvPr>
            <p:ph type="title"/>
          </p:nvPr>
        </p:nvSpPr>
        <p:spPr>
          <a:xfrm>
            <a:off x="1385208" y="205979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3" name="Google Shape;473;p8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8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6" name="Google Shape;476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9"/>
          <p:cNvSpPr txBox="1">
            <a:spLocks noGrp="1"/>
          </p:cNvSpPr>
          <p:nvPr>
            <p:ph type="title"/>
          </p:nvPr>
        </p:nvSpPr>
        <p:spPr>
          <a:xfrm>
            <a:off x="1336221" y="280989"/>
            <a:ext cx="26670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venir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9" name="Google Shape;479;p89"/>
          <p:cNvSpPr txBox="1">
            <a:spLocks noGrp="1"/>
          </p:cNvSpPr>
          <p:nvPr>
            <p:ph type="body" idx="1"/>
          </p:nvPr>
        </p:nvSpPr>
        <p:spPr>
          <a:xfrm>
            <a:off x="4082143" y="280990"/>
            <a:ext cx="4604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89"/>
          <p:cNvSpPr txBox="1">
            <a:spLocks noGrp="1"/>
          </p:cNvSpPr>
          <p:nvPr>
            <p:ph type="body" idx="2"/>
          </p:nvPr>
        </p:nvSpPr>
        <p:spPr>
          <a:xfrm>
            <a:off x="1336221" y="1152528"/>
            <a:ext cx="26670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8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8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4" name="Google Shape;48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7" name="Google Shape;487;p9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9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CB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CB04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CB04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CB04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9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9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1" name="Google Shape;491;p9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2" name="Google Shape;492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5" name="Google Shape;495;p9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9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9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9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2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1" name="Google Shape;501;p92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9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9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4" name="Google Shape;504;p9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Center">
  <p:cSld name="2_Title - Center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3"/>
          <p:cNvSpPr txBox="1">
            <a:spLocks noGrp="1"/>
          </p:cNvSpPr>
          <p:nvPr>
            <p:ph type="title"/>
          </p:nvPr>
        </p:nvSpPr>
        <p:spPr>
          <a:xfrm>
            <a:off x="762000" y="1976438"/>
            <a:ext cx="76200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5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1385208" y="1151335"/>
            <a:ext cx="3513362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1385207" y="1631156"/>
            <a:ext cx="3513363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5083629" y="1151335"/>
            <a:ext cx="3603172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5083629" y="1631156"/>
            <a:ext cx="3603172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B04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" y="99844"/>
            <a:ext cx="1028701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hyperlink" Target="https://creativecommons.org/licenses/by/4.0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7206343" y="14586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7206342" y="14586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1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1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37"/>
          <p:cNvSpPr txBox="1"/>
          <p:nvPr/>
        </p:nvSpPr>
        <p:spPr>
          <a:xfrm>
            <a:off x="7206342" y="14586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5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57"/>
          <p:cNvSpPr txBox="1"/>
          <p:nvPr/>
        </p:nvSpPr>
        <p:spPr>
          <a:xfrm>
            <a:off x="7206343" y="14586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7"/>
          <p:cNvSpPr txBox="1"/>
          <p:nvPr/>
        </p:nvSpPr>
        <p:spPr>
          <a:xfrm>
            <a:off x="6203450" y="2725675"/>
            <a:ext cx="18210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0" y="4869603"/>
            <a:ext cx="9144000" cy="273900"/>
          </a:xfrm>
          <a:prstGeom prst="rect">
            <a:avLst/>
          </a:prstGeom>
          <a:solidFill>
            <a:srgbClr val="404041">
              <a:alpha val="4705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5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970112" y="4774152"/>
            <a:ext cx="1173890" cy="3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7" descr="Creative Commons Licens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4400" y="4922099"/>
            <a:ext cx="479450" cy="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7"/>
          <p:cNvSpPr txBox="1"/>
          <p:nvPr/>
        </p:nvSpPr>
        <p:spPr>
          <a:xfrm>
            <a:off x="543850" y="4922100"/>
            <a:ext cx="36294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a </a:t>
            </a:r>
            <a:r>
              <a:rPr lang="en-US" sz="7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2"/>
              </a:rPr>
              <a:t>Creative Commons Attribution 4.0 International License</a:t>
            </a: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CB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CB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CB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CB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7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76"/>
          <p:cNvSpPr txBox="1"/>
          <p:nvPr/>
        </p:nvSpPr>
        <p:spPr>
          <a:xfrm>
            <a:off x="7206343" y="14586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billings@library.umass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4"/>
          <p:cNvSpPr txBox="1">
            <a:spLocks noGrp="1"/>
          </p:cNvSpPr>
          <p:nvPr>
            <p:ph type="ctrTitle"/>
          </p:nvPr>
        </p:nvSpPr>
        <p:spPr>
          <a:xfrm>
            <a:off x="685800" y="3440090"/>
            <a:ext cx="7772400" cy="5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</a:pPr>
            <a:r>
              <a:rPr lang="en-US"/>
              <a:t>MA OER Advisory Council</a:t>
            </a:r>
            <a:endParaRPr/>
          </a:p>
        </p:txBody>
      </p:sp>
      <p:sp>
        <p:nvSpPr>
          <p:cNvPr id="512" name="Google Shape;512;p94"/>
          <p:cNvSpPr txBox="1">
            <a:spLocks noGrp="1"/>
          </p:cNvSpPr>
          <p:nvPr>
            <p:ph type="subTitle" idx="1"/>
          </p:nvPr>
        </p:nvSpPr>
        <p:spPr>
          <a:xfrm>
            <a:off x="1371600" y="4196443"/>
            <a:ext cx="6743700" cy="68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040"/>
              </a:buClr>
              <a:buSzPts val="1850"/>
              <a:buFont typeface="Arial"/>
              <a:buNone/>
            </a:pPr>
            <a:r>
              <a:rPr lang="en-US" sz="1850" dirty="0"/>
              <a:t>Marilyn Billings, Co-chair and </a:t>
            </a:r>
            <a:endParaRPr sz="185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040"/>
              </a:buClr>
              <a:buSzPts val="1850"/>
              <a:buFont typeface="Arial"/>
              <a:buNone/>
            </a:pPr>
            <a:r>
              <a:rPr lang="en-US" sz="1850" dirty="0"/>
              <a:t>Head of Scholarly Communication at UMass Amherst</a:t>
            </a:r>
            <a:endParaRPr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2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“The Workshop” Strategy</a:t>
            </a:r>
            <a:endParaRPr/>
          </a:p>
        </p:txBody>
      </p:sp>
      <p:sp>
        <p:nvSpPr>
          <p:cNvPr id="557" name="Google Shape;557;p102"/>
          <p:cNvSpPr txBox="1">
            <a:spLocks noGrp="1"/>
          </p:cNvSpPr>
          <p:nvPr>
            <p:ph type="body" idx="1"/>
          </p:nvPr>
        </p:nvSpPr>
        <p:spPr>
          <a:xfrm>
            <a:off x="1385208" y="1156607"/>
            <a:ext cx="7301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solidFill>
                  <a:srgbClr val="FFFFFF"/>
                </a:solidFill>
              </a:rPr>
              <a:t>A framework for engaging faculty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558" name="Google Shape;558;p102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559" name="Google Shape;559;p102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EC0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Review</a:t>
              </a: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" name="Google Shape;560;p102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Gets faculty to take the time to engage with a textbook so they can see if it could work for them.</a:t>
              </a:r>
              <a:endPara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1" name="Google Shape;561;p102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562" name="Google Shape;562;p102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922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Open Textbook Library</a:t>
              </a: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" name="Google Shape;563;p102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Makes faculty aware that there are open textbook options for them to consider.</a:t>
              </a:r>
              <a:endPara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4" name="Google Shape;564;p102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565" name="Google Shape;565;p102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F1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Workshop</a:t>
              </a: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" name="Google Shape;566;p102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Helps faculty understand what open textbooks are and addresses misconceptions and concerns.</a:t>
              </a:r>
              <a:endPara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5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800"/>
              <a:buFont typeface="Avenir"/>
              <a:buNone/>
            </a:pPr>
            <a:r>
              <a:rPr lang="en-US" sz="3800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Open Textbook Review Criteria</a:t>
            </a:r>
            <a:endParaRPr sz="3800" b="0" i="0" u="none" strike="noStrike" cap="none" dirty="0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385208" y="1156607"/>
            <a:ext cx="730159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Comprehensiveness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Content Accuracy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Relevance Longevity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Clarity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Consistency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Modularity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Organization Structure Flow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Interface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Grammatical Errors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Cultural Relevance</a:t>
            </a:r>
            <a:endParaRPr/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70252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4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</a:pPr>
            <a:r>
              <a:rPr lang="en-US" sz="4000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Faculty Adoption Decisions</a:t>
            </a:r>
            <a:endParaRPr dirty="0"/>
          </a:p>
        </p:txBody>
      </p:sp>
      <p:sp>
        <p:nvSpPr>
          <p:cNvPr id="578" name="Google Shape;578;p104"/>
          <p:cNvSpPr txBox="1">
            <a:spLocks noGrp="1"/>
          </p:cNvSpPr>
          <p:nvPr>
            <p:ph type="body" idx="1"/>
          </p:nvPr>
        </p:nvSpPr>
        <p:spPr>
          <a:xfrm>
            <a:off x="457200" y="166444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</a:pPr>
            <a:r>
              <a:rPr lang="en-US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dirty="0"/>
              <a:t>50</a:t>
            </a:r>
            <a:r>
              <a:rPr lang="en-US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+ workshops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</a:pPr>
            <a:endParaRPr b="0" i="0" u="none" strike="noStrike" cap="none" dirty="0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</a:pPr>
            <a:r>
              <a:rPr lang="en-US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dirty="0"/>
              <a:t>25</a:t>
            </a:r>
            <a:r>
              <a:rPr lang="en-US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0+ faculty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</a:pPr>
            <a:endParaRPr b="0" i="0" u="none" strike="noStrike" cap="none" dirty="0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Avenir"/>
              <a:buNone/>
            </a:pPr>
            <a:r>
              <a:rPr lang="en-US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45% adopt</a:t>
            </a:r>
            <a:endParaRPr dirty="0"/>
          </a:p>
        </p:txBody>
      </p:sp>
      <p:pic>
        <p:nvPicPr>
          <p:cNvPr id="579" name="Google Shape;579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948691"/>
            <a:ext cx="4206239" cy="383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5"/>
          <p:cNvSpPr txBox="1">
            <a:spLocks noGrp="1"/>
          </p:cNvSpPr>
          <p:nvPr>
            <p:ph type="title"/>
          </p:nvPr>
        </p:nvSpPr>
        <p:spPr>
          <a:xfrm>
            <a:off x="353028" y="2110978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</a:pPr>
            <a:r>
              <a:rPr lang="en-US"/>
              <a:t>What does it mean to create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</a:pPr>
            <a:r>
              <a:rPr lang="en-US"/>
              <a:t>sustainable open education programs?</a:t>
            </a:r>
            <a:endParaRPr/>
          </a:p>
        </p:txBody>
      </p:sp>
      <p:sp>
        <p:nvSpPr>
          <p:cNvPr id="585" name="Google Shape;585;p105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6"/>
          <p:cNvSpPr txBox="1">
            <a:spLocks noGrp="1"/>
          </p:cNvSpPr>
          <p:nvPr>
            <p:ph type="title"/>
          </p:nvPr>
        </p:nvSpPr>
        <p:spPr>
          <a:xfrm>
            <a:off x="1385208" y="21360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might we support:</a:t>
            </a:r>
            <a:endParaRPr/>
          </a:p>
        </p:txBody>
      </p:sp>
      <p:sp>
        <p:nvSpPr>
          <p:cNvPr id="591" name="Google Shape;591;p106"/>
          <p:cNvSpPr txBox="1">
            <a:spLocks noGrp="1"/>
          </p:cNvSpPr>
          <p:nvPr>
            <p:ph type="body" idx="1"/>
          </p:nvPr>
        </p:nvSpPr>
        <p:spPr>
          <a:xfrm>
            <a:off x="1385208" y="859427"/>
            <a:ext cx="7301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students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faculty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staff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campus-wide collaboration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securing funding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demonstrating impact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open educational practices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creation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7"/>
          <p:cNvSpPr/>
          <p:nvPr/>
        </p:nvSpPr>
        <p:spPr>
          <a:xfrm>
            <a:off x="4193013" y="1001101"/>
            <a:ext cx="3679200" cy="31353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55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7" name="Google Shape;597;p107"/>
          <p:cNvSpPr txBox="1"/>
          <p:nvPr/>
        </p:nvSpPr>
        <p:spPr>
          <a:xfrm>
            <a:off x="5495725" y="1665852"/>
            <a:ext cx="20214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Community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8" name="Google Shape;598;p107"/>
          <p:cNvSpPr/>
          <p:nvPr/>
        </p:nvSpPr>
        <p:spPr>
          <a:xfrm flipH="1">
            <a:off x="3216519" y="1000959"/>
            <a:ext cx="1944600" cy="15696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EC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9" name="Google Shape;599;p107"/>
          <p:cNvSpPr txBox="1"/>
          <p:nvPr/>
        </p:nvSpPr>
        <p:spPr>
          <a:xfrm>
            <a:off x="3214729" y="1001100"/>
            <a:ext cx="1944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Best Practices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0" name="Google Shape;600;p107"/>
          <p:cNvSpPr txBox="1"/>
          <p:nvPr/>
        </p:nvSpPr>
        <p:spPr>
          <a:xfrm>
            <a:off x="3498575" y="1461000"/>
            <a:ext cx="16626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Guides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Templates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Expertise </a:t>
            </a: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1" name="Google Shape;601;p107"/>
          <p:cNvSpPr/>
          <p:nvPr/>
        </p:nvSpPr>
        <p:spPr>
          <a:xfrm rot="10800000">
            <a:off x="1276688" y="1000959"/>
            <a:ext cx="1944600" cy="15696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2" name="Google Shape;602;p107"/>
          <p:cNvSpPr txBox="1"/>
          <p:nvPr/>
        </p:nvSpPr>
        <p:spPr>
          <a:xfrm>
            <a:off x="1276700" y="1001094"/>
            <a:ext cx="14517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Strategies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3" name="Google Shape;603;p107"/>
          <p:cNvSpPr txBox="1"/>
          <p:nvPr/>
        </p:nvSpPr>
        <p:spPr>
          <a:xfrm>
            <a:off x="1444125" y="1461000"/>
            <a:ext cx="17199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Action-based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Adoption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Publishing</a:t>
            </a:r>
            <a:endParaRPr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4" name="Google Shape;604;p107"/>
          <p:cNvSpPr/>
          <p:nvPr/>
        </p:nvSpPr>
        <p:spPr>
          <a:xfrm flipH="1">
            <a:off x="1276688" y="2566988"/>
            <a:ext cx="1944600" cy="15696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F1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5" name="Google Shape;605;p107"/>
          <p:cNvSpPr txBox="1"/>
          <p:nvPr/>
        </p:nvSpPr>
        <p:spPr>
          <a:xfrm>
            <a:off x="1276700" y="2571750"/>
            <a:ext cx="1944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Shared Solutions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6" name="Google Shape;606;p107"/>
          <p:cNvSpPr txBox="1"/>
          <p:nvPr/>
        </p:nvSpPr>
        <p:spPr>
          <a:xfrm>
            <a:off x="1523150" y="3031650"/>
            <a:ext cx="16626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OTL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Slides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Data collection</a:t>
            </a: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7" name="Google Shape;607;p107"/>
          <p:cNvSpPr/>
          <p:nvPr/>
        </p:nvSpPr>
        <p:spPr>
          <a:xfrm rot="10800000">
            <a:off x="3216519" y="2566988"/>
            <a:ext cx="1944600" cy="15696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922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8" name="Google Shape;608;p107"/>
          <p:cNvSpPr txBox="1"/>
          <p:nvPr/>
        </p:nvSpPr>
        <p:spPr>
          <a:xfrm>
            <a:off x="3221304" y="2571750"/>
            <a:ext cx="193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Prof. Dev.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9" name="Google Shape;609;p107"/>
          <p:cNvSpPr txBox="1"/>
          <p:nvPr/>
        </p:nvSpPr>
        <p:spPr>
          <a:xfrm>
            <a:off x="3461177" y="3031650"/>
            <a:ext cx="17199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Working groups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Mailing list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- OTNSI</a:t>
            </a: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0" name="Google Shape;610;p107"/>
          <p:cNvSpPr/>
          <p:nvPr/>
        </p:nvSpPr>
        <p:spPr>
          <a:xfrm>
            <a:off x="3053468" y="2405696"/>
            <a:ext cx="334200" cy="33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1" name="Google Shape;611;p107"/>
          <p:cNvSpPr/>
          <p:nvPr/>
        </p:nvSpPr>
        <p:spPr>
          <a:xfrm>
            <a:off x="3114519" y="2466738"/>
            <a:ext cx="212100" cy="212100"/>
          </a:xfrm>
          <a:prstGeom prst="mathPlus">
            <a:avLst>
              <a:gd name="adj1" fmla="val 99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2" name="Google Shape;612;p107"/>
          <p:cNvSpPr/>
          <p:nvPr/>
        </p:nvSpPr>
        <p:spPr>
          <a:xfrm>
            <a:off x="6108625" y="2166088"/>
            <a:ext cx="795600" cy="795600"/>
          </a:xfrm>
          <a:prstGeom prst="heart">
            <a:avLst/>
          </a:prstGeom>
          <a:solidFill>
            <a:srgbClr val="F1592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8"/>
          <p:cNvSpPr txBox="1">
            <a:spLocks noGrp="1"/>
          </p:cNvSpPr>
          <p:nvPr>
            <p:ph type="title"/>
          </p:nvPr>
        </p:nvSpPr>
        <p:spPr>
          <a:xfrm>
            <a:off x="1335283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Whatever barriers we face -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venir"/>
              <a:buNone/>
            </a:pPr>
            <a:endParaRPr sz="1200" b="0" i="0" u="none" strike="noStrike" cap="non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3" name="Google Shape;623;p109"/>
          <p:cNvSpPr txBox="1">
            <a:spLocks noGrp="1"/>
          </p:cNvSpPr>
          <p:nvPr>
            <p:ph type="title" idx="4294967295"/>
          </p:nvPr>
        </p:nvSpPr>
        <p:spPr>
          <a:xfrm>
            <a:off x="1454450" y="206375"/>
            <a:ext cx="76895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Avenir"/>
              <a:buNone/>
            </a:pPr>
            <a:r>
              <a:rPr lang="en-US"/>
              <a:t>We face them together.</a:t>
            </a:r>
            <a:endParaRPr/>
          </a:p>
        </p:txBody>
      </p:sp>
      <p:pic>
        <p:nvPicPr>
          <p:cNvPr id="624" name="Google Shape;624;p109" descr="together.jpg"/>
          <p:cNvPicPr preferRelativeResize="0"/>
          <p:nvPr/>
        </p:nvPicPr>
        <p:blipFill rotWithShape="1">
          <a:blip r:embed="rId3">
            <a:alphaModFix/>
          </a:blip>
          <a:srcRect b="43107"/>
          <a:stretch/>
        </p:blipFill>
        <p:spPr>
          <a:xfrm>
            <a:off x="1454450" y="1452212"/>
            <a:ext cx="6019203" cy="292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498"/>
            <a:ext cx="9144000" cy="1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110"/>
          <p:cNvPicPr preferRelativeResize="0"/>
          <p:nvPr/>
        </p:nvPicPr>
        <p:blipFill rotWithShape="1">
          <a:blip r:embed="rId3">
            <a:alphaModFix/>
          </a:blip>
          <a:srcRect l="7066" t="14114" r="1874" b="16149"/>
          <a:stretch/>
        </p:blipFill>
        <p:spPr>
          <a:xfrm>
            <a:off x="0" y="0"/>
            <a:ext cx="10062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5"/>
          <p:cNvSpPr txBox="1">
            <a:spLocks noGrp="1"/>
          </p:cNvSpPr>
          <p:nvPr>
            <p:ph type="title"/>
          </p:nvPr>
        </p:nvSpPr>
        <p:spPr>
          <a:xfrm>
            <a:off x="353028" y="2110978"/>
            <a:ext cx="843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Who are we?</a:t>
            </a:r>
            <a:endParaRPr/>
          </a:p>
        </p:txBody>
      </p:sp>
      <p:sp>
        <p:nvSpPr>
          <p:cNvPr id="518" name="Google Shape;518;p95"/>
          <p:cNvSpPr txBox="1">
            <a:spLocks noGrp="1"/>
          </p:cNvSpPr>
          <p:nvPr>
            <p:ph type="body" idx="1"/>
          </p:nvPr>
        </p:nvSpPr>
        <p:spPr>
          <a:xfrm>
            <a:off x="382587" y="4773308"/>
            <a:ext cx="70026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B040"/>
              </a:buClr>
              <a:buSzPts val="775"/>
              <a:buFont typeface="Arial"/>
              <a:buNone/>
            </a:pPr>
            <a:endParaRPr sz="775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6"/>
          <p:cNvSpPr txBox="1">
            <a:spLocks noGrp="1"/>
          </p:cNvSpPr>
          <p:nvPr>
            <p:ph type="title"/>
          </p:nvPr>
        </p:nvSpPr>
        <p:spPr>
          <a:xfrm>
            <a:off x="1385208" y="21360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 DHE is OTN consortia member</a:t>
            </a:r>
            <a:endParaRPr dirty="0"/>
          </a:p>
        </p:txBody>
      </p:sp>
      <p:sp>
        <p:nvSpPr>
          <p:cNvPr id="591" name="Google Shape;591;p106"/>
          <p:cNvSpPr txBox="1">
            <a:spLocks noGrp="1"/>
          </p:cNvSpPr>
          <p:nvPr>
            <p:ph type="body" idx="1"/>
          </p:nvPr>
        </p:nvSpPr>
        <p:spPr>
          <a:xfrm>
            <a:off x="1310913" y="956582"/>
            <a:ext cx="7301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/>
              <a:buChar char="-"/>
            </a:pPr>
            <a:r>
              <a:rPr lang="en-US" dirty="0"/>
              <a:t>OTN trainings and materials from March 18 and April 24</a:t>
            </a:r>
          </a:p>
          <a:p>
            <a:pPr>
              <a:buFont typeface="Arial"/>
              <a:buChar char="-"/>
            </a:pPr>
            <a:r>
              <a:rPr lang="en-US" dirty="0"/>
              <a:t>OTNSI attendance for 4 representatives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Individual campus reduced rate for membership = $500 </a:t>
            </a:r>
          </a:p>
          <a:p>
            <a:pPr>
              <a:spcBef>
                <a:spcPts val="0"/>
              </a:spcBef>
              <a:buFont typeface="Arial"/>
              <a:buChar char="-"/>
            </a:pPr>
            <a:r>
              <a:rPr lang="en-US" dirty="0"/>
              <a:t>Member of large community with impact statewide and beyond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643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1"/>
          <p:cNvSpPr txBox="1">
            <a:spLocks noGrp="1"/>
          </p:cNvSpPr>
          <p:nvPr>
            <p:ph type="title"/>
          </p:nvPr>
        </p:nvSpPr>
        <p:spPr>
          <a:xfrm>
            <a:off x="2037143" y="2544258"/>
            <a:ext cx="6457570" cy="111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venir"/>
              <a:buNone/>
            </a:pPr>
            <a:r>
              <a:rPr lang="en-US" sz="3200" b="1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/>
          </a:p>
        </p:txBody>
      </p:sp>
      <p:sp>
        <p:nvSpPr>
          <p:cNvPr id="636" name="Google Shape;636;p111"/>
          <p:cNvSpPr txBox="1">
            <a:spLocks noGrp="1"/>
          </p:cNvSpPr>
          <p:nvPr>
            <p:ph type="body" idx="1"/>
          </p:nvPr>
        </p:nvSpPr>
        <p:spPr>
          <a:xfrm>
            <a:off x="1574229" y="3155934"/>
            <a:ext cx="6278182" cy="16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venir"/>
              <a:buNone/>
            </a:pPr>
            <a:endParaRPr sz="2200" b="0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venir"/>
              <a:buNone/>
            </a:pPr>
            <a:endParaRPr sz="2200" b="0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venir"/>
              <a:buNone/>
            </a:pPr>
            <a:endParaRPr sz="2200" b="0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venir"/>
              <a:buNone/>
            </a:pPr>
            <a:r>
              <a:rPr lang="en-US" sz="2200" b="1" dirty="0">
                <a:hlinkClick r:id="rId3"/>
              </a:rPr>
              <a:t>mbillings@library.umass.ed</a:t>
            </a:r>
            <a:r>
              <a:rPr lang="en-US" sz="2200" b="1" i="0" u="none" strike="noStrike" cap="none" dirty="0">
                <a:solidFill>
                  <a:srgbClr val="888888"/>
                </a:solidFill>
                <a:sym typeface="Avenir"/>
                <a:hlinkClick r:id="rId3"/>
              </a:rPr>
              <a:t>u</a:t>
            </a:r>
            <a:endParaRPr lang="en-US" sz="2200" b="1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venir"/>
              <a:buNone/>
            </a:pPr>
            <a:r>
              <a:rPr lang="en-US" sz="2200" b="1" dirty="0"/>
              <a:t>@</a:t>
            </a:r>
            <a:r>
              <a:rPr lang="en-US" sz="2200" b="1" dirty="0" err="1"/>
              <a:t>BillingsMarilyn</a:t>
            </a:r>
            <a:endParaRPr sz="2200" b="1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venir"/>
              <a:buNone/>
            </a:pPr>
            <a:r>
              <a:rPr lang="en-US" sz="2200" b="1" i="0" u="none" strike="noStrike" cap="none" dirty="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open.umn.edu</a:t>
            </a:r>
            <a:endParaRPr sz="2200" b="1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7" name="Google Shape;637;p111" descr="cc-b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8808" y="4598736"/>
            <a:ext cx="1180560" cy="373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00" y="0"/>
            <a:ext cx="6868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7"/>
          <p:cNvSpPr txBox="1">
            <a:spLocks noGrp="1"/>
          </p:cNvSpPr>
          <p:nvPr>
            <p:ph type="title" idx="4294967295"/>
          </p:nvPr>
        </p:nvSpPr>
        <p:spPr>
          <a:xfrm>
            <a:off x="1385208" y="282181"/>
            <a:ext cx="730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</a:pPr>
            <a:r>
              <a:rPr lang="en-US"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Open Textbook Network</a:t>
            </a:r>
            <a:endParaRPr sz="4000" b="0" i="0" u="none" strike="noStrike" cap="none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29" name="Google Shape;529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6100"/>
            <a:ext cx="8839202" cy="208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91574" cy="543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5" y="-370800"/>
            <a:ext cx="9033226" cy="55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0"/>
          <p:cNvSpPr txBox="1">
            <a:spLocks noGrp="1"/>
          </p:cNvSpPr>
          <p:nvPr>
            <p:ph type="title"/>
          </p:nvPr>
        </p:nvSpPr>
        <p:spPr>
          <a:xfrm>
            <a:off x="762000" y="1976438"/>
            <a:ext cx="76200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venir"/>
              <a:buNone/>
            </a:pPr>
            <a:r>
              <a:rPr lang="en-US" sz="4000" b="0" i="0" u="none" strike="noStrike" cap="none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Our Focus: </a:t>
            </a:r>
            <a:r>
              <a:rPr lang="en-US" sz="4000" b="0" i="0" u="none" strike="noStrike" cap="none">
                <a:solidFill>
                  <a:srgbClr val="922790"/>
                </a:solidFill>
                <a:latin typeface="Avenir"/>
                <a:ea typeface="Avenir"/>
                <a:cs typeface="Avenir"/>
                <a:sym typeface="Avenir"/>
              </a:rPr>
              <a:t>Open Education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593" y="1069383"/>
            <a:ext cx="4426815" cy="2931117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01"/>
          <p:cNvSpPr/>
          <p:nvPr/>
        </p:nvSpPr>
        <p:spPr>
          <a:xfrm>
            <a:off x="2025470" y="4422831"/>
            <a:ext cx="50930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open.umn.edu/opentextbooks</a:t>
            </a: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385208" y="282181"/>
            <a:ext cx="73015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800"/>
              <a:buFont typeface="Avenir"/>
              <a:buNone/>
            </a:pPr>
            <a:r>
              <a:rPr lang="en-US" sz="3800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b="0" i="0" u="none" strike="noStrike" cap="none" dirty="0">
                <a:solidFill>
                  <a:srgbClr val="404041"/>
                </a:solidFill>
                <a:latin typeface="Avenir"/>
                <a:ea typeface="Avenir"/>
                <a:cs typeface="Avenir"/>
                <a:sym typeface="Avenir"/>
              </a:rPr>
              <a:t>Why Open?</a:t>
            </a:r>
            <a:endParaRPr b="0" i="0" u="none" strike="noStrike" cap="none" dirty="0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385208" y="1156607"/>
            <a:ext cx="730159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dirty="0"/>
              <a:t>Facilitates the free exchange of information.</a:t>
            </a:r>
          </a:p>
          <a:p>
            <a:pPr marL="342900" lvl="0" indent="-342900"/>
            <a:r>
              <a:rPr lang="en-US" dirty="0"/>
              <a:t>Allows higher education to take ownership of its content.</a:t>
            </a:r>
          </a:p>
          <a:p>
            <a:pPr marL="342900" lvl="0" indent="-342900"/>
            <a:r>
              <a:rPr lang="en-US" dirty="0"/>
              <a:t>Empowers faculty.</a:t>
            </a:r>
          </a:p>
          <a:p>
            <a:pPr marL="342900" lvl="0" indent="-342900"/>
            <a:r>
              <a:rPr lang="en-US" dirty="0"/>
              <a:t>Sharing is scalable.</a:t>
            </a:r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CB040"/>
              </a:buClr>
              <a:buSzPts val="2240"/>
              <a:buFont typeface="Arial"/>
              <a:buNone/>
            </a:pPr>
            <a:endParaRPr sz="2240" b="0" i="0" u="none" strike="noStrike" cap="none" dirty="0">
              <a:solidFill>
                <a:srgbClr val="40404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054585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784</Words>
  <Application>Microsoft Office PowerPoint</Application>
  <PresentationFormat>On-screen Show (16:9)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Ubuntu</vt:lpstr>
      <vt:lpstr>Calibri</vt:lpstr>
      <vt:lpstr>Avenir</vt:lpstr>
      <vt:lpstr>1_Office Theme</vt:lpstr>
      <vt:lpstr>Office Theme</vt:lpstr>
      <vt:lpstr>Office Theme</vt:lpstr>
      <vt:lpstr>Office Theme</vt:lpstr>
      <vt:lpstr>1_Office Theme</vt:lpstr>
      <vt:lpstr>MA OER Advisory Council</vt:lpstr>
      <vt:lpstr>Who are we?</vt:lpstr>
      <vt:lpstr>PowerPoint Presentation</vt:lpstr>
      <vt:lpstr>Open Textbook Network</vt:lpstr>
      <vt:lpstr>PowerPoint Presentation</vt:lpstr>
      <vt:lpstr>PowerPoint Presentation</vt:lpstr>
      <vt:lpstr>Our Focus: Open Education</vt:lpstr>
      <vt:lpstr>PowerPoint Presentation</vt:lpstr>
      <vt:lpstr> Why Open?</vt:lpstr>
      <vt:lpstr>“The Workshop” Strategy</vt:lpstr>
      <vt:lpstr>Open Textbook Review Criteria</vt:lpstr>
      <vt:lpstr>PowerPoint Presentation</vt:lpstr>
      <vt:lpstr>Faculty Adoption Decisions</vt:lpstr>
      <vt:lpstr>What does it mean to create  sustainable open education programs?</vt:lpstr>
      <vt:lpstr>How might we support:</vt:lpstr>
      <vt:lpstr>PowerPoint Presentation</vt:lpstr>
      <vt:lpstr>Whatever barriers we face - </vt:lpstr>
      <vt:lpstr>We face them together.</vt:lpstr>
      <vt:lpstr>PowerPoint Presentation</vt:lpstr>
      <vt:lpstr>MA DHE is OTN consortia member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OER Advisory Council</dc:title>
  <dc:creator>Awkward, Robert (DHE)</dc:creator>
  <cp:lastModifiedBy>Awkward, Robert (DHE)</cp:lastModifiedBy>
  <cp:revision>7</cp:revision>
  <cp:lastPrinted>2020-03-05T17:14:53Z</cp:lastPrinted>
  <dcterms:modified xsi:type="dcterms:W3CDTF">2020-03-05T17:15:54Z</dcterms:modified>
</cp:coreProperties>
</file>